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303" r:id="rId4"/>
    <p:sldId id="261" r:id="rId5"/>
    <p:sldId id="298" r:id="rId6"/>
    <p:sldId id="304" r:id="rId7"/>
    <p:sldId id="264" r:id="rId8"/>
    <p:sldId id="306" r:id="rId9"/>
    <p:sldId id="302" r:id="rId10"/>
    <p:sldId id="305" r:id="rId11"/>
    <p:sldId id="300" r:id="rId12"/>
    <p:sldId id="307" r:id="rId13"/>
    <p:sldId id="308" r:id="rId14"/>
    <p:sldId id="301" r:id="rId15"/>
    <p:sldId id="299" r:id="rId16"/>
    <p:sldId id="309" r:id="rId17"/>
    <p:sldId id="310" r:id="rId18"/>
    <p:sldId id="311" r:id="rId19"/>
    <p:sldId id="312" r:id="rId20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20.emf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4.emf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فرکانس های طبیعی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"/>
    </mc:Choice>
    <mc:Fallback>
      <p:transition spd="slow" advTm="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تعداد فرکانس های طبیعی  متغیر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00" y="1700808"/>
            <a:ext cx="6086722" cy="25244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879" y="4255970"/>
            <a:ext cx="82282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تعداد خازن ها و </a:t>
            </a:r>
            <a:r>
              <a:rPr lang="fa-IR" sz="2000" dirty="0" err="1" smtClean="0">
                <a:cs typeface="B Nazanin" panose="00000400000000000000" pitchFamily="2" charset="-78"/>
              </a:rPr>
              <a:t>سلفها</a:t>
            </a:r>
            <a:r>
              <a:rPr lang="fa-IR" sz="2000" dirty="0" smtClean="0">
                <a:cs typeface="B Nazanin" panose="00000400000000000000" pitchFamily="2" charset="-78"/>
              </a:rPr>
              <a:t> 6 عدد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حلقه </a:t>
            </a:r>
            <a:r>
              <a:rPr lang="fa-IR" sz="2000" dirty="0" err="1" smtClean="0">
                <a:cs typeface="B Nazanin" panose="00000400000000000000" pitchFamily="2" charset="-78"/>
              </a:rPr>
              <a:t>خازنی</a:t>
            </a:r>
            <a:r>
              <a:rPr lang="fa-IR" sz="2000" dirty="0" smtClean="0">
                <a:cs typeface="B Nazanin" panose="00000400000000000000" pitchFamily="2" charset="-78"/>
              </a:rPr>
              <a:t> 1 در نتیجه تعداد فرکانس های طبیعی 5</a:t>
            </a:r>
            <a:endParaRPr lang="fa-IR" sz="2000" dirty="0">
              <a:cs typeface="B Nazanin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کات ست </a:t>
            </a:r>
            <a:r>
              <a:rPr lang="fa-IR" sz="2000" dirty="0" err="1" smtClean="0">
                <a:cs typeface="B Nazanin" panose="00000400000000000000" pitchFamily="2" charset="-78"/>
              </a:rPr>
              <a:t>خازنی</a:t>
            </a:r>
            <a:r>
              <a:rPr lang="fa-IR" sz="2000" dirty="0" smtClean="0">
                <a:cs typeface="B Nazanin" panose="00000400000000000000" pitchFamily="2" charset="-78"/>
              </a:rPr>
              <a:t> 2 و حلقه </a:t>
            </a:r>
            <a:r>
              <a:rPr lang="fa-IR" sz="2000" dirty="0" err="1" smtClean="0">
                <a:cs typeface="B Nazanin" panose="00000400000000000000" pitchFamily="2" charset="-78"/>
              </a:rPr>
              <a:t>سلفی</a:t>
            </a:r>
            <a:r>
              <a:rPr lang="fa-IR" sz="2000" dirty="0" smtClean="0">
                <a:cs typeface="B Nazanin" panose="00000400000000000000" pitchFamily="2" charset="-78"/>
              </a:rPr>
              <a:t> 1 پس 3 فرکانس طبیعی صفر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از 5 فرکانس 3 فرکانس صفر و 2 فرکانس غیر صفر هستند.</a:t>
            </a:r>
          </a:p>
          <a:p>
            <a:pPr algn="r" rtl="1">
              <a:spcBef>
                <a:spcPts val="1200"/>
              </a:spcBef>
            </a:pPr>
            <a:r>
              <a:rPr lang="fa-IR" sz="2000" dirty="0" smtClean="0">
                <a:cs typeface="B Nazanin" panose="00000400000000000000" pitchFamily="2" charset="-78"/>
              </a:rPr>
              <a:t>جریان خازن </a:t>
            </a:r>
            <a:r>
              <a:rPr lang="fa-IR" sz="2000" dirty="0" err="1" smtClean="0">
                <a:cs typeface="B Nazanin" panose="00000400000000000000" pitchFamily="2" charset="-78"/>
              </a:rPr>
              <a:t>نمی</a:t>
            </a:r>
            <a:r>
              <a:rPr lang="fa-IR" sz="2000" dirty="0" smtClean="0">
                <a:cs typeface="B Nazanin" panose="00000400000000000000" pitchFamily="2" charset="-78"/>
              </a:rPr>
              <a:t> تواند در این شبکه ثابت </a:t>
            </a:r>
            <a:r>
              <a:rPr lang="fa-IR" sz="2000" dirty="0" err="1" smtClean="0">
                <a:cs typeface="B Nazanin" panose="00000400000000000000" pitchFamily="2" charset="-78"/>
              </a:rPr>
              <a:t>باشد،پس</a:t>
            </a:r>
            <a:r>
              <a:rPr lang="fa-IR" sz="2000" dirty="0" smtClean="0">
                <a:cs typeface="B Nazanin" panose="00000400000000000000" pitchFamily="2" charset="-78"/>
              </a:rPr>
              <a:t> فرکانس طبیعی صفر ندارد.</a:t>
            </a:r>
            <a:endParaRPr lang="fa-IR" sz="2000" dirty="0" smtClean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43"/>
    </mc:Choice>
    <mc:Fallback>
      <p:transition spd="slow" advTm="8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تعدا</a:t>
            </a:r>
            <a:r>
              <a:rPr lang="fa-IR" altLang="en-US" sz="3200" dirty="0" smtClean="0">
                <a:cs typeface="0 Titr Bold" panose="00000700000000000000" pitchFamily="2" charset="-78"/>
              </a:rPr>
              <a:t>د فرکانسهای طبیعی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" y="1807302"/>
            <a:ext cx="8962511" cy="262981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4"/>
    </mc:Choice>
    <mc:Fallback>
      <p:transition spd="slow" advTm="17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</a:t>
            </a:r>
            <a:r>
              <a:rPr lang="fa-IR" altLang="en-US" sz="3200" dirty="0" smtClean="0">
                <a:cs typeface="0 Titr Bold" panose="00000700000000000000" pitchFamily="2" charset="-78"/>
              </a:rPr>
              <a:t>د فرکانسهای طبیعی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1772816"/>
            <a:ext cx="4427190" cy="1943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50" y="3789040"/>
            <a:ext cx="4533900" cy="19907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33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94"/>
    </mc:Choice>
    <mc:Fallback>
      <p:transition spd="slow" advTm="7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</a:t>
            </a:r>
            <a:r>
              <a:rPr lang="fa-IR" altLang="en-US" sz="3200" dirty="0" smtClean="0">
                <a:cs typeface="0 Titr Bold" panose="00000700000000000000" pitchFamily="2" charset="-78"/>
              </a:rPr>
              <a:t>د فرکانسهای طبیعی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8" y="1783235"/>
            <a:ext cx="4533900" cy="199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98" y="1783235"/>
            <a:ext cx="4533900" cy="1990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879" y="4581128"/>
            <a:ext cx="8228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تعداد خازن ها و </a:t>
            </a:r>
            <a:r>
              <a:rPr lang="fa-IR" sz="2000" dirty="0" err="1" smtClean="0">
                <a:cs typeface="B Nazanin" panose="00000400000000000000" pitchFamily="2" charset="-78"/>
              </a:rPr>
              <a:t>سلفها</a:t>
            </a:r>
            <a:r>
              <a:rPr lang="fa-IR" sz="2000" dirty="0" smtClean="0">
                <a:cs typeface="B Nazanin" panose="00000400000000000000" pitchFamily="2" charset="-78"/>
              </a:rPr>
              <a:t> 5 عدد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فاقد حلقه </a:t>
            </a:r>
            <a:r>
              <a:rPr lang="fa-IR" sz="2000" dirty="0" err="1" smtClean="0">
                <a:cs typeface="B Nazanin" panose="00000400000000000000" pitchFamily="2" charset="-78"/>
              </a:rPr>
              <a:t>خازنی</a:t>
            </a:r>
            <a:r>
              <a:rPr lang="fa-IR" sz="2000" dirty="0" smtClean="0">
                <a:cs typeface="B Nazanin" panose="00000400000000000000" pitchFamily="2" charset="-78"/>
              </a:rPr>
              <a:t>  و یا کات ست </a:t>
            </a:r>
            <a:r>
              <a:rPr lang="fa-IR" sz="2000" dirty="0" err="1" smtClean="0">
                <a:cs typeface="B Nazanin" panose="00000400000000000000" pitchFamily="2" charset="-78"/>
              </a:rPr>
              <a:t>سلفی</a:t>
            </a:r>
            <a:r>
              <a:rPr lang="fa-IR" sz="2000" dirty="0" smtClean="0">
                <a:cs typeface="B Nazanin" panose="00000400000000000000" pitchFamily="2" charset="-78"/>
              </a:rPr>
              <a:t> در نتیجه تعداد فرکانس های طبیعی 5</a:t>
            </a:r>
            <a:endParaRPr lang="fa-IR" sz="2000" dirty="0">
              <a:cs typeface="B Nazanin" panose="00000400000000000000" pitchFamily="2" charset="-78"/>
            </a:endParaRP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کات ست </a:t>
            </a:r>
            <a:r>
              <a:rPr lang="fa-IR" sz="2000" dirty="0" err="1" smtClean="0">
                <a:cs typeface="B Nazanin" panose="00000400000000000000" pitchFamily="2" charset="-78"/>
              </a:rPr>
              <a:t>خازنی</a:t>
            </a:r>
            <a:r>
              <a:rPr lang="fa-IR" sz="2000" dirty="0" smtClean="0">
                <a:cs typeface="B Nazanin" panose="00000400000000000000" pitchFamily="2" charset="-78"/>
              </a:rPr>
              <a:t> 1 و حلقه </a:t>
            </a:r>
            <a:r>
              <a:rPr lang="fa-IR" sz="2000" dirty="0" err="1" smtClean="0">
                <a:cs typeface="B Nazanin" panose="00000400000000000000" pitchFamily="2" charset="-78"/>
              </a:rPr>
              <a:t>سلفی</a:t>
            </a:r>
            <a:r>
              <a:rPr lang="fa-IR" sz="2000" dirty="0" smtClean="0">
                <a:cs typeface="B Nazanin" panose="00000400000000000000" pitchFamily="2" charset="-78"/>
              </a:rPr>
              <a:t> 1 پس 2 فرکانس طبیعی صفر</a:t>
            </a:r>
          </a:p>
          <a:p>
            <a:pPr algn="r" rtl="1"/>
            <a:r>
              <a:rPr lang="fa-IR" sz="2000" dirty="0" smtClean="0">
                <a:cs typeface="B Nazanin" panose="00000400000000000000" pitchFamily="2" charset="-78"/>
              </a:rPr>
              <a:t>از 5 فرکانس 2 فرکانس صفر و 3 فرکانس غیر صفر هستند.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7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75"/>
    </mc:Choice>
    <mc:Fallback>
      <p:transition spd="slow" advTm="45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فرکانس طبیعی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844823"/>
            <a:ext cx="8831806" cy="3241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5373216"/>
            <a:ext cx="8434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اگر </a:t>
            </a:r>
            <a:r>
              <a:rPr lang="en-US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n</a:t>
            </a:r>
            <a:r>
              <a:rPr lang="fa-IR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 برابر با 1 باشد، در حقیقت خازن </a:t>
            </a:r>
            <a:r>
              <a:rPr lang="en-US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C</a:t>
            </a:r>
            <a:r>
              <a:rPr lang="en-US" sz="2000" baseline="-25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  <a:r>
              <a:rPr lang="fa-IR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 با </a:t>
            </a:r>
            <a:r>
              <a:rPr lang="en-US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 C</a:t>
            </a:r>
            <a:r>
              <a:rPr lang="en-US" sz="2000" baseline="-25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3</a:t>
            </a:r>
            <a:r>
              <a:rPr lang="fa-IR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 موازی می شود و درجه مدار یکی کم می شود. گزینه 1 صحیح است.</a:t>
            </a:r>
            <a:endParaRPr lang="fa-IR" sz="2000" dirty="0" smtClean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91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81"/>
    </mc:Choice>
    <mc:Fallback>
      <p:transition spd="slow" advTm="15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700808"/>
            <a:ext cx="7272808" cy="43290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160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99"/>
    </mc:Choice>
    <mc:Fallback>
      <p:transition spd="slow" advTm="8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431589"/>
            <a:ext cx="6343505" cy="3261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1969924"/>
            <a:ext cx="843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ارزیابی گزینه 1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87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0"/>
    </mc:Choice>
    <mc:Fallback>
      <p:transition spd="slow" advTm="2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969924"/>
            <a:ext cx="843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ارزیابی گزینه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2405624"/>
            <a:ext cx="6170308" cy="3305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5549170"/>
            <a:ext cx="843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rgbClr val="0070C0"/>
                </a:solidFill>
                <a:cs typeface="B Nazanin" panose="00000400000000000000" pitchFamily="2" charset="-78"/>
              </a:rPr>
              <a:t>گزینه 2 صحیح است.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072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7"/>
    </mc:Choice>
    <mc:Fallback>
      <p:transition spd="slow" advTm="19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969924"/>
            <a:ext cx="843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ارزیابی گزینه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348880"/>
            <a:ext cx="6857794" cy="352630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84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8"/>
    </mc:Choice>
    <mc:Fallback>
      <p:transition spd="slow" advTm="2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969924"/>
            <a:ext cx="843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ارزیابی گزینه 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2431589"/>
            <a:ext cx="6314848" cy="338172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944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3"/>
    </mc:Choice>
    <mc:Fallback>
      <p:transition spd="slow" advTm="29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5724128" y="1775064"/>
            <a:ext cx="3059790" cy="10988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259632" y="1700808"/>
            <a:ext cx="4176464" cy="12983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504" y="2093195"/>
                <a:ext cx="8676414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093195"/>
                <a:ext cx="8676414" cy="441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99376" y="3035418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ورودی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3069968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حالت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27784" y="4165780"/>
                <a:ext cx="416261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165780"/>
                <a:ext cx="4162614" cy="4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79712" y="5275110"/>
                <a:ext cx="53049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b="0" dirty="0" smtClean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5275110"/>
                <a:ext cx="5304914" cy="430887"/>
              </a:xfrm>
              <a:prstGeom prst="rect">
                <a:avLst/>
              </a:prstGeom>
              <a:blipFill>
                <a:blip r:embed="rId6"/>
                <a:stretch>
                  <a:fillRect t="-25352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 bwMode="auto">
          <a:xfrm>
            <a:off x="467544" y="188640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fa-IR" altLang="en-US" b="0" dirty="0" smtClean="0">
                <a:cs typeface="0 Titr Bold" panose="00000700000000000000" pitchFamily="2" charset="-78"/>
              </a:rPr>
              <a:t>فرکانس های طبیعی یک متغیر شبکه</a:t>
            </a:r>
            <a:endParaRPr lang="en-US" altLang="en-US" b="0" dirty="0" smtClean="0">
              <a:cs typeface="0 Titr Bold" panose="000007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"/>
    </mc:Choice>
    <mc:Fallback>
      <p:transition spd="slow" advTm="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فرکانس های طبیعی یک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879" y="1844824"/>
            <a:ext cx="82282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عدد </a:t>
            </a:r>
            <a:r>
              <a:rPr lang="en-US" sz="2800" b="0" i="1" dirty="0" err="1" smtClean="0">
                <a:cs typeface="B Nazanin" panose="00000400000000000000" pitchFamily="2" charset="-78"/>
              </a:rPr>
              <a:t>s</a:t>
            </a:r>
            <a:r>
              <a:rPr lang="en-US" sz="2800" b="0" i="1" baseline="-25000" dirty="0" err="1" smtClean="0">
                <a:cs typeface="B Nazanin" panose="00000400000000000000" pitchFamily="2" charset="-78"/>
              </a:rPr>
              <a:t>k</a:t>
            </a:r>
            <a:r>
              <a:rPr lang="fa-IR" sz="2800" dirty="0" smtClean="0">
                <a:cs typeface="B Nazanin" panose="00000400000000000000" pitchFamily="2" charset="-78"/>
              </a:rPr>
              <a:t> را یک فرکانس طبیعی شبکه گویند، اگر </a:t>
            </a:r>
            <a:r>
              <a:rPr lang="en-US" sz="2800" b="0" i="1" dirty="0" err="1">
                <a:cs typeface="B Nazanin" panose="00000400000000000000" pitchFamily="2" charset="-78"/>
              </a:rPr>
              <a:t>s</a:t>
            </a:r>
            <a:r>
              <a:rPr lang="en-US" sz="2800" b="0" i="1" baseline="-25000" dirty="0" err="1">
                <a:cs typeface="B Nazanin" panose="00000400000000000000" pitchFamily="2" charset="-78"/>
              </a:rPr>
              <a:t>k</a:t>
            </a:r>
            <a:r>
              <a:rPr lang="fa-IR" sz="2800" dirty="0" smtClean="0">
                <a:cs typeface="B Nazanin" panose="00000400000000000000" pitchFamily="2" charset="-78"/>
              </a:rPr>
              <a:t> فرکانس طبیعی یک ولتاژ یا فرکانس طبیعی یک جریان شبکه </a:t>
            </a:r>
            <a:r>
              <a:rPr lang="en-US" sz="2800" dirty="0" smtClean="0">
                <a:cs typeface="B Nazanin" panose="00000400000000000000" pitchFamily="2" charset="-78"/>
              </a:rPr>
              <a:t>N</a:t>
            </a:r>
            <a:r>
              <a:rPr lang="fa-IR" sz="2800" dirty="0" smtClean="0">
                <a:cs typeface="B Nazanin" panose="00000400000000000000" pitchFamily="2" charset="-78"/>
              </a:rPr>
              <a:t> باشد.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1- فرکانس طبیعی غیر صفر جریان و ولتاژ برای مقاومت، سلف و خازن یکسان هستند.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2- فرکانس طبیعی صفر برای جریان و ولتاژ مقاومت یکسان ولی در یک شبکه </a:t>
            </a:r>
            <a:r>
              <a:rPr lang="fa-IR" sz="2800" dirty="0" err="1" smtClean="0">
                <a:cs typeface="B Nazanin" panose="00000400000000000000" pitchFamily="2" charset="-78"/>
              </a:rPr>
              <a:t>پسیو</a:t>
            </a:r>
            <a:r>
              <a:rPr lang="fa-IR" sz="2800" dirty="0" smtClean="0">
                <a:cs typeface="B Nazanin" panose="00000400000000000000" pitchFamily="2" charset="-78"/>
              </a:rPr>
              <a:t> (فقط شامل مقاومت ها، سلف ها و خازن ها ) ولتاژ سلف و جریان خازن </a:t>
            </a:r>
            <a:r>
              <a:rPr lang="fa-IR" sz="2800" dirty="0" err="1" smtClean="0">
                <a:cs typeface="B Nazanin" panose="00000400000000000000" pitchFamily="2" charset="-78"/>
              </a:rPr>
              <a:t>نمی</a:t>
            </a:r>
            <a:r>
              <a:rPr lang="fa-IR" sz="2800" dirty="0" smtClean="0">
                <a:cs typeface="B Nazanin" panose="00000400000000000000" pitchFamily="2" charset="-78"/>
              </a:rPr>
              <a:t> توانند فرکانس طبیعی صفر داشته باشند.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43"/>
    </mc:Choice>
    <mc:Fallback>
      <p:transition spd="slow" advTm="139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مثال یک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2119312"/>
            <a:ext cx="4867275" cy="2619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5013176"/>
            <a:ext cx="3981450" cy="5905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85"/>
    </mc:Choice>
    <mc:Fallback>
      <p:transition spd="slow" advTm="10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smtClean="0">
                <a:cs typeface="0 Titr Bold" panose="00000700000000000000" pitchFamily="2" charset="-78"/>
              </a:rPr>
              <a:t>حل مثال یک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700808"/>
            <a:ext cx="2834351" cy="152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3" y="3295121"/>
            <a:ext cx="2862253" cy="425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650" y="2009888"/>
            <a:ext cx="4686300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0" y="3720295"/>
            <a:ext cx="591502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4444652"/>
            <a:ext cx="5438775" cy="3143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51"/>
    </mc:Choice>
    <mc:Fallback>
      <p:transition spd="slow" advTm="131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تعداد فرکانس های طبیعی یک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879" y="2564904"/>
            <a:ext cx="8228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تعداد فرکانس های طبیعی با تعداد حالت ها برابر است.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بنابراین مجموع تعداد خازن ها و </a:t>
            </a:r>
            <a:r>
              <a:rPr lang="fa-IR" sz="2800" dirty="0" err="1" smtClean="0">
                <a:cs typeface="B Nazanin" panose="00000400000000000000" pitchFamily="2" charset="-78"/>
              </a:rPr>
              <a:t>سلفها</a:t>
            </a:r>
            <a:r>
              <a:rPr lang="fa-IR" sz="2800" dirty="0" smtClean="0">
                <a:cs typeface="B Nazanin" panose="00000400000000000000" pitchFamily="2" charset="-78"/>
              </a:rPr>
              <a:t> منهای تعداد کات </a:t>
            </a:r>
            <a:r>
              <a:rPr lang="fa-IR" sz="2800" dirty="0" err="1" smtClean="0">
                <a:cs typeface="B Nazanin" panose="00000400000000000000" pitchFamily="2" charset="-78"/>
              </a:rPr>
              <a:t>ستهای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 err="1" smtClean="0">
                <a:cs typeface="B Nazanin" panose="00000400000000000000" pitchFamily="2" charset="-78"/>
              </a:rPr>
              <a:t>سلفی</a:t>
            </a:r>
            <a:r>
              <a:rPr lang="fa-IR" sz="2800" dirty="0" smtClean="0">
                <a:cs typeface="B Nazanin" panose="00000400000000000000" pitchFamily="2" charset="-78"/>
              </a:rPr>
              <a:t> و حلقه های </a:t>
            </a:r>
            <a:r>
              <a:rPr lang="fa-IR" sz="2800" dirty="0" err="1" smtClean="0">
                <a:cs typeface="B Nazanin" panose="00000400000000000000" pitchFamily="2" charset="-78"/>
              </a:rPr>
              <a:t>خازنی</a:t>
            </a:r>
            <a:r>
              <a:rPr lang="fa-IR" sz="2800" dirty="0" smtClean="0">
                <a:cs typeface="B Nazanin" panose="00000400000000000000" pitchFamily="2" charset="-78"/>
              </a:rPr>
              <a:t> برابر با فرکانس های طبیعی است. 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84"/>
    </mc:Choice>
    <mc:Fallback>
      <p:transition spd="slow" advTm="9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فرکانس طبیعی صفر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1772816"/>
            <a:ext cx="82282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اگر تعدادی سلف حلقه تشکیل دهند، آنگاه یک جریان </a:t>
            </a:r>
            <a:r>
              <a:rPr lang="en-US" sz="2800" dirty="0" smtClean="0">
                <a:cs typeface="B Nazanin" panose="00000400000000000000" pitchFamily="2" charset="-78"/>
              </a:rPr>
              <a:t>DC</a:t>
            </a:r>
            <a:r>
              <a:rPr lang="fa-IR" sz="2800" dirty="0" smtClean="0">
                <a:cs typeface="B Nazanin" panose="00000400000000000000" pitchFamily="2" charset="-78"/>
              </a:rPr>
              <a:t> (فرکانس صفر) می تواند تا بینهایت در آنها وجود داشته باشد! پس جریان آن </a:t>
            </a:r>
            <a:r>
              <a:rPr lang="fa-IR" sz="2800" dirty="0" err="1" smtClean="0">
                <a:cs typeface="B Nazanin" panose="00000400000000000000" pitchFamily="2" charset="-78"/>
              </a:rPr>
              <a:t>سلفها</a:t>
            </a:r>
            <a:r>
              <a:rPr lang="fa-IR" sz="2800" dirty="0" smtClean="0">
                <a:cs typeface="B Nazanin" panose="00000400000000000000" pitchFamily="2" charset="-78"/>
              </a:rPr>
              <a:t> فرکانس طبیعی صفر خواهد داشت.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اگر تعدادی خازن یک کات ست تشکیل دهند، آنگاه یک ولتاژ </a:t>
            </a:r>
            <a:r>
              <a:rPr lang="en-US" sz="2800" dirty="0" smtClean="0">
                <a:cs typeface="B Nazanin" panose="00000400000000000000" pitchFamily="2" charset="-78"/>
              </a:rPr>
              <a:t>DC</a:t>
            </a:r>
            <a:r>
              <a:rPr lang="fa-IR" sz="2800" dirty="0" smtClean="0">
                <a:cs typeface="B Nazanin" panose="00000400000000000000" pitchFamily="2" charset="-78"/>
              </a:rPr>
              <a:t> می تواند تا بینهایت در آنها بماند! پس ولتاژ آن خازن ها فرکانس طبیعی صفر خواهد داشت.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35"/>
    </mc:Choice>
    <mc:Fallback>
      <p:transition spd="slow" advTm="179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روش تعیین تعداد فرکانس های طبیعی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772816"/>
            <a:ext cx="8856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1- </a:t>
            </a:r>
            <a:r>
              <a:rPr lang="fa-IR" sz="2800" dirty="0" smtClean="0">
                <a:cs typeface="B Nazanin" panose="00000400000000000000" pitchFamily="2" charset="-78"/>
              </a:rPr>
              <a:t>شمارش تعداد </a:t>
            </a:r>
            <a:r>
              <a:rPr lang="fa-IR" sz="2800" dirty="0" smtClean="0">
                <a:cs typeface="B Nazanin" panose="00000400000000000000" pitchFamily="2" charset="-78"/>
              </a:rPr>
              <a:t>سلف ها و خازن ها.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2- تشخیص حلقه های </a:t>
            </a:r>
            <a:r>
              <a:rPr lang="fa-IR" sz="2800" dirty="0" err="1" smtClean="0">
                <a:cs typeface="B Nazanin" panose="00000400000000000000" pitchFamily="2" charset="-78"/>
              </a:rPr>
              <a:t>خازنی</a:t>
            </a:r>
            <a:r>
              <a:rPr lang="fa-IR" sz="2800" dirty="0" smtClean="0">
                <a:cs typeface="B Nazanin" panose="00000400000000000000" pitchFamily="2" charset="-78"/>
              </a:rPr>
              <a:t> و وابستگی ولتا</a:t>
            </a:r>
            <a:r>
              <a:rPr lang="fa-IR" sz="2800" dirty="0" smtClean="0">
                <a:cs typeface="B Nazanin" panose="00000400000000000000" pitchFamily="2" charset="-78"/>
              </a:rPr>
              <a:t>ژ </a:t>
            </a:r>
            <a:r>
              <a:rPr lang="fa-IR" sz="2800" dirty="0" err="1" smtClean="0">
                <a:cs typeface="B Nazanin" panose="00000400000000000000" pitchFamily="2" charset="-78"/>
              </a:rPr>
              <a:t>خازنها</a:t>
            </a:r>
            <a:r>
              <a:rPr lang="fa-IR" sz="2800" dirty="0" smtClean="0">
                <a:cs typeface="B Nazanin" panose="00000400000000000000" pitchFamily="2" charset="-78"/>
              </a:rPr>
              <a:t> به سایر حالتها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3- تشخیص کات </a:t>
            </a:r>
            <a:r>
              <a:rPr lang="fa-IR" sz="2800" dirty="0" err="1" smtClean="0">
                <a:cs typeface="B Nazanin" panose="00000400000000000000" pitchFamily="2" charset="-78"/>
              </a:rPr>
              <a:t>ستهای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 err="1" smtClean="0">
                <a:cs typeface="B Nazanin" panose="00000400000000000000" pitchFamily="2" charset="-78"/>
              </a:rPr>
              <a:t>سلفی</a:t>
            </a:r>
            <a:r>
              <a:rPr lang="fa-IR" sz="2800" dirty="0" smtClean="0">
                <a:cs typeface="B Nazanin" panose="00000400000000000000" pitchFamily="2" charset="-78"/>
              </a:rPr>
              <a:t> و وابستگی جریان </a:t>
            </a:r>
            <a:r>
              <a:rPr lang="fa-IR" sz="2800" dirty="0" err="1" smtClean="0">
                <a:cs typeface="B Nazanin" panose="00000400000000000000" pitchFamily="2" charset="-78"/>
              </a:rPr>
              <a:t>سلفها</a:t>
            </a:r>
            <a:r>
              <a:rPr lang="fa-IR" sz="2800" dirty="0" smtClean="0">
                <a:cs typeface="B Nazanin" panose="00000400000000000000" pitchFamily="2" charset="-78"/>
              </a:rPr>
              <a:t> به سایر حالتها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4- تشخیص کات </a:t>
            </a:r>
            <a:r>
              <a:rPr lang="fa-IR" sz="2800" dirty="0" err="1" smtClean="0">
                <a:cs typeface="B Nazanin" panose="00000400000000000000" pitchFamily="2" charset="-78"/>
              </a:rPr>
              <a:t>ستهای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 err="1" smtClean="0">
                <a:cs typeface="B Nazanin" panose="00000400000000000000" pitchFamily="2" charset="-78"/>
              </a:rPr>
              <a:t>خازنی</a:t>
            </a:r>
            <a:r>
              <a:rPr lang="fa-IR" sz="2800" dirty="0" smtClean="0">
                <a:cs typeface="B Nazanin" panose="00000400000000000000" pitchFamily="2" charset="-78"/>
              </a:rPr>
              <a:t> برای فرکانس طبیعی صفر ولتاژ</a:t>
            </a: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5- تشخیص حلقه های </a:t>
            </a:r>
            <a:r>
              <a:rPr lang="fa-IR" sz="2800" dirty="0" err="1" smtClean="0">
                <a:cs typeface="B Nazanin" panose="00000400000000000000" pitchFamily="2" charset="-78"/>
              </a:rPr>
              <a:t>سلفی</a:t>
            </a:r>
            <a:r>
              <a:rPr lang="fa-IR" sz="2800" dirty="0" smtClean="0">
                <a:cs typeface="B Nazanin" panose="00000400000000000000" pitchFamily="2" charset="-78"/>
              </a:rPr>
              <a:t> برای فرکانس طبیعی صفر جریان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8"/>
    </mc:Choice>
    <mc:Fallback>
      <p:transition spd="slow" advTm="50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تعداد فرکانس های طبیعی  متغیر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655267"/>
            <a:ext cx="7496175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271" y="4477337"/>
            <a:ext cx="5040560" cy="1597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91" y="1965565"/>
            <a:ext cx="6074015" cy="251177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30"/>
    </mc:Choice>
    <mc:Fallback>
      <p:transition spd="slow" advTm="112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556</Words>
  <Application>Microsoft Office PowerPoint</Application>
  <PresentationFormat>On-screen Show (4:3)</PresentationFormat>
  <Paragraphs>76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فرکانس های طبیعی </vt:lpstr>
      <vt:lpstr>PowerPoint Presentation</vt:lpstr>
      <vt:lpstr>فرکانس های طبیعی یک شبکه</vt:lpstr>
      <vt:lpstr>مثال یک</vt:lpstr>
      <vt:lpstr>حل مثال یک</vt:lpstr>
      <vt:lpstr>تعداد فرکانس های طبیعی یک شبکه</vt:lpstr>
      <vt:lpstr>فرکانس طبیعی صفر</vt:lpstr>
      <vt:lpstr>روش تعیین تعداد فرکانس های طبیعی</vt:lpstr>
      <vt:lpstr>مثال تعداد فرکانس های طبیعی  متغیر شبکه</vt:lpstr>
      <vt:lpstr>حل مثال تعداد فرکانس های طبیعی  متغیر شبکه</vt:lpstr>
      <vt:lpstr>مثال تعداد فرکانسهای طبیعی شبکه</vt:lpstr>
      <vt:lpstr>حل مثال تعداد فرکانسهای طبیعی شبکه</vt:lpstr>
      <vt:lpstr>حل مثال تعداد فرکانسهای طبیعی شبکه</vt:lpstr>
      <vt:lpstr>مثال فرکانس طبیعی شبکه</vt:lpstr>
      <vt:lpstr>مثال تعداد فرکانس های طبیعی</vt:lpstr>
      <vt:lpstr>حل مثال تعداد فرکانس های طبیعی</vt:lpstr>
      <vt:lpstr>حل مثال تعداد فرکانس های طبیعی</vt:lpstr>
      <vt:lpstr>حل مثال تعداد فرکانس های طبیعی</vt:lpstr>
      <vt:lpstr>حل مثال تعداد فرکانس های طبیعی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220</cp:revision>
  <dcterms:created xsi:type="dcterms:W3CDTF">2006-09-23T12:30:29Z</dcterms:created>
  <dcterms:modified xsi:type="dcterms:W3CDTF">2021-04-24T13:17:24Z</dcterms:modified>
</cp:coreProperties>
</file>